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theme/theme23.xml" ContentType="application/vnd.openxmlformats-officedocument.theme+xml"/>
  <Override PartName="/ppt/slideLayouts/slideLayout24.xml" ContentType="application/vnd.openxmlformats-officedocument.presentationml.slideLayout+xml"/>
  <Override PartName="/ppt/theme/theme24.xml" ContentType="application/vnd.openxmlformats-officedocument.theme+xml"/>
  <Override PartName="/ppt/slideLayouts/slideLayout25.xml" ContentType="application/vnd.openxmlformats-officedocument.presentationml.slideLayout+xml"/>
  <Override PartName="/ppt/theme/theme25.xml" ContentType="application/vnd.openxmlformats-officedocument.theme+xml"/>
  <Override PartName="/ppt/theme/theme2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2" r:id="rId13"/>
    <p:sldMasterId id="2147483674" r:id="rId14"/>
    <p:sldMasterId id="2147483676" r:id="rId15"/>
    <p:sldMasterId id="2147483678" r:id="rId16"/>
    <p:sldMasterId id="2147483680" r:id="rId17"/>
    <p:sldMasterId id="2147483682" r:id="rId18"/>
    <p:sldMasterId id="2147483684" r:id="rId19"/>
    <p:sldMasterId id="2147483686" r:id="rId20"/>
    <p:sldMasterId id="2147483688" r:id="rId21"/>
    <p:sldMasterId id="2147483690" r:id="rId22"/>
    <p:sldMasterId id="2147483692" r:id="rId23"/>
    <p:sldMasterId id="2147483694" r:id="rId24"/>
    <p:sldMasterId id="2147483696" r:id="rId25"/>
  </p:sldMasterIdLst>
  <p:notesMasterIdLst>
    <p:notesMasterId r:id="rId39"/>
  </p:notesMasterIdLst>
  <p:sldIdLst>
    <p:sldId id="256" r:id="rId26"/>
    <p:sldId id="257" r:id="rId27"/>
    <p:sldId id="259" r:id="rId28"/>
    <p:sldId id="260" r:id="rId29"/>
    <p:sldId id="261" r:id="rId30"/>
    <p:sldId id="262" r:id="rId31"/>
    <p:sldId id="263" r:id="rId32"/>
    <p:sldId id="264" r:id="rId33"/>
    <p:sldId id="268" r:id="rId34"/>
    <p:sldId id="269" r:id="rId35"/>
    <p:sldId id="265" r:id="rId36"/>
    <p:sldId id="266" r:id="rId37"/>
    <p:sldId id="267" r:id="rId3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93" y="-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1.xml"/><Relationship Id="rId39" Type="http://schemas.openxmlformats.org/officeDocument/2006/relationships/notesMaster" Target="notesMasters/notesMaster1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9.xml"/><Relationship Id="rId42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4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7.xml"/><Relationship Id="rId37" Type="http://schemas.openxmlformats.org/officeDocument/2006/relationships/slide" Target="slides/slide12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" Target="slides/slide3.xml"/><Relationship Id="rId36" Type="http://schemas.openxmlformats.org/officeDocument/2006/relationships/slide" Target="slides/slide11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" Target="slides/slide2.xml"/><Relationship Id="rId30" Type="http://schemas.openxmlformats.org/officeDocument/2006/relationships/slide" Target="slides/slide5.xml"/><Relationship Id="rId35" Type="http://schemas.openxmlformats.org/officeDocument/2006/relationships/slide" Target="slides/slide10.xml"/><Relationship Id="rId43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8.xml"/><Relationship Id="rId3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A5D203-DB11-4F1B-9360-2CB4B5AFF87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37B95B-EFB2-4CD4-8EAC-396784AAD9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98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37B95B-EFB2-4CD4-8EAC-396784AAD94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303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28600" y="2497680"/>
            <a:ext cx="50670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228600" y="2497680"/>
            <a:ext cx="50670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228600" y="2497680"/>
            <a:ext cx="50670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28600" y="2497680"/>
            <a:ext cx="506700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s://bit.ly/3A1uf1Q" TargetMode="Externa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23.xml.rels><?xml version="1.0" encoding="UTF-8" standalone="yes"?>
<Relationships xmlns="http://schemas.openxmlformats.org/package/2006/relationships"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/Relationships>
</file>

<file path=ppt/slideMasters/_rels/slideMaster24.xml.rels><?xml version="1.0" encoding="UTF-8" standalone="yes"?>
<Relationships xmlns="http://schemas.openxmlformats.org/package/2006/relationships"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47480" y="119880"/>
            <a:ext cx="8248680" cy="1711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4" name="Google Shape;11;p2"/>
          <p:cNvPicPr/>
          <p:nvPr/>
        </p:nvPicPr>
        <p:blipFill>
          <a:blip r:embed="rId3"/>
          <a:srcRect l="5173" t="9109" r="5173" b="11167"/>
          <a:stretch/>
        </p:blipFill>
        <p:spPr>
          <a:xfrm rot="10800000" flipH="1">
            <a:off x="1436400" y="2063880"/>
            <a:ext cx="6271200" cy="55764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89;p19"/>
          <p:cNvPicPr/>
          <p:nvPr/>
        </p:nvPicPr>
        <p:blipFill>
          <a:blip r:embed="rId3"/>
          <a:srcRect l="11466" t="6409" r="7827" b="14928"/>
          <a:stretch/>
        </p:blipFill>
        <p:spPr>
          <a:xfrm>
            <a:off x="-1824120" y="-1041840"/>
            <a:ext cx="2606760" cy="2540520"/>
          </a:xfrm>
          <a:prstGeom prst="rect">
            <a:avLst/>
          </a:prstGeom>
          <a:ln w="0">
            <a:noFill/>
          </a:ln>
        </p:spPr>
      </p:pic>
      <p:pic>
        <p:nvPicPr>
          <p:cNvPr id="32" name="Google Shape;90;p19"/>
          <p:cNvPicPr/>
          <p:nvPr/>
        </p:nvPicPr>
        <p:blipFill>
          <a:blip r:embed="rId4"/>
          <a:srcRect l="7524" t="8764" r="15679" b="20370"/>
          <a:stretch/>
        </p:blipFill>
        <p:spPr>
          <a:xfrm rot="5400000">
            <a:off x="7843680" y="2858760"/>
            <a:ext cx="3949200" cy="3644640"/>
          </a:xfrm>
          <a:prstGeom prst="rect">
            <a:avLst/>
          </a:prstGeom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20000" y="369000"/>
            <a:ext cx="7703640" cy="764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4" name="PlaceHolder 2"/>
          <p:cNvSpPr>
            <a:spLocks noGrp="1"/>
          </p:cNvSpPr>
          <p:nvPr>
            <p:ph type="title"/>
          </p:nvPr>
        </p:nvSpPr>
        <p:spPr>
          <a:xfrm>
            <a:off x="6582960" y="3389400"/>
            <a:ext cx="865440" cy="48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5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2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title"/>
          </p:nvPr>
        </p:nvSpPr>
        <p:spPr>
          <a:xfrm>
            <a:off x="6582960" y="1498680"/>
            <a:ext cx="865440" cy="482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5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2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title"/>
          </p:nvPr>
        </p:nvSpPr>
        <p:spPr>
          <a:xfrm>
            <a:off x="4140000" y="1499040"/>
            <a:ext cx="864000" cy="48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5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2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title"/>
          </p:nvPr>
        </p:nvSpPr>
        <p:spPr>
          <a:xfrm>
            <a:off x="4138920" y="3389400"/>
            <a:ext cx="865440" cy="48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5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2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title"/>
          </p:nvPr>
        </p:nvSpPr>
        <p:spPr>
          <a:xfrm>
            <a:off x="1695240" y="1498680"/>
            <a:ext cx="865440" cy="482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5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2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title"/>
          </p:nvPr>
        </p:nvSpPr>
        <p:spPr>
          <a:xfrm>
            <a:off x="1695240" y="3389400"/>
            <a:ext cx="865440" cy="48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5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25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28600" y="755640"/>
            <a:ext cx="5295600" cy="1011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6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3619440" y="2608560"/>
            <a:ext cx="5295600" cy="1011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6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pic>
        <p:nvPicPr>
          <p:cNvPr id="42" name="Google Shape;109;p20"/>
          <p:cNvPicPr/>
          <p:nvPr/>
        </p:nvPicPr>
        <p:blipFill>
          <a:blip r:embed="rId3"/>
          <a:srcRect l="7745" r="10102" b="14505"/>
          <a:stretch/>
        </p:blipFill>
        <p:spPr>
          <a:xfrm rot="15087000">
            <a:off x="5385240" y="-4081680"/>
            <a:ext cx="6132240" cy="6382080"/>
          </a:xfrm>
          <a:prstGeom prst="rect">
            <a:avLst/>
          </a:prstGeom>
          <a:ln w="0">
            <a:noFill/>
          </a:ln>
        </p:spPr>
      </p:pic>
      <p:pic>
        <p:nvPicPr>
          <p:cNvPr id="43" name="Google Shape;110;p20"/>
          <p:cNvPicPr/>
          <p:nvPr/>
        </p:nvPicPr>
        <p:blipFill>
          <a:blip r:embed="rId3"/>
          <a:srcRect l="7745" r="10102" b="14505"/>
          <a:stretch/>
        </p:blipFill>
        <p:spPr>
          <a:xfrm rot="3667800" flipH="1">
            <a:off x="-3454560" y="2648880"/>
            <a:ext cx="6132240" cy="63820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13;p3"/>
          <p:cNvPicPr/>
          <p:nvPr/>
        </p:nvPicPr>
        <p:blipFill>
          <a:blip r:embed="rId3"/>
          <a:srcRect l="8735" t="13760" r="9849" b="21413"/>
          <a:stretch/>
        </p:blipFill>
        <p:spPr>
          <a:xfrm rot="14139600">
            <a:off x="5523120" y="2601720"/>
            <a:ext cx="5340600" cy="4251960"/>
          </a:xfrm>
          <a:prstGeom prst="rect">
            <a:avLst/>
          </a:prstGeom>
          <a:ln w="0">
            <a:noFill/>
          </a:ln>
        </p:spPr>
      </p:pic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228600" y="901440"/>
            <a:ext cx="5837040" cy="3361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6655320" y="228600"/>
            <a:ext cx="2259720" cy="1829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10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10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12;p21"/>
          <p:cNvPicPr/>
          <p:nvPr/>
        </p:nvPicPr>
        <p:blipFill>
          <a:blip r:embed="rId3"/>
          <a:stretch/>
        </p:blipFill>
        <p:spPr>
          <a:xfrm rot="5400000">
            <a:off x="1677960" y="-3491640"/>
            <a:ext cx="5988960" cy="598896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228600" y="2497680"/>
            <a:ext cx="5067000" cy="1058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0" name="Google Shape;115;p21"/>
          <p:cNvSpPr/>
          <p:nvPr/>
        </p:nvSpPr>
        <p:spPr>
          <a:xfrm>
            <a:off x="4457880" y="3773880"/>
            <a:ext cx="4457520" cy="55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chemeClr val="dk1"/>
                </a:solidFill>
                <a:latin typeface="SUSE"/>
                <a:ea typeface="SUSE"/>
              </a:rPr>
              <a:t>CREDITS:</a:t>
            </a:r>
            <a:r>
              <a:rPr lang="en" sz="1200" b="0" strike="noStrike" spc="-1">
                <a:solidFill>
                  <a:schemeClr val="dk1"/>
                </a:solidFill>
                <a:latin typeface="SUSE"/>
                <a:ea typeface="SUSE"/>
              </a:rPr>
              <a:t> This presentation template was created by </a:t>
            </a:r>
            <a:r>
              <a:rPr lang="en" sz="1200" b="1" u="sng" strike="noStrike" spc="-1">
                <a:solidFill>
                  <a:schemeClr val="dk1"/>
                </a:solidFill>
                <a:uFillTx/>
                <a:latin typeface="SUSE"/>
                <a:ea typeface="SUSE"/>
                <a:hlinkClick r:id="rId4"/>
              </a:rPr>
              <a:t>Slidesgo</a:t>
            </a:r>
            <a:r>
              <a:rPr lang="en" sz="1200" b="0" strike="noStrike" spc="-1">
                <a:solidFill>
                  <a:schemeClr val="dk1"/>
                </a:solidFill>
                <a:latin typeface="SUSE"/>
                <a:ea typeface="SUSE"/>
              </a:rPr>
              <a:t>, and includes icons, infographics &amp; images by </a:t>
            </a:r>
            <a:r>
              <a:rPr lang="en" sz="1200" b="1" u="sng" strike="noStrike" spc="-1">
                <a:solidFill>
                  <a:schemeClr val="dk1"/>
                </a:solidFill>
                <a:uFillTx/>
                <a:latin typeface="SUSE"/>
                <a:ea typeface="SUSE"/>
                <a:hlinkClick r:id="rId5"/>
              </a:rPr>
              <a:t>Freepik</a:t>
            </a:r>
            <a:r>
              <a:rPr lang="en" sz="1200" b="0" strike="noStrike" spc="-1">
                <a:solidFill>
                  <a:schemeClr val="dk1"/>
                </a:solidFill>
                <a:latin typeface="SUSE"/>
                <a:ea typeface="SUSE"/>
              </a:rPr>
              <a:t> </a:t>
            </a:r>
            <a:endParaRPr lang="en-US" sz="12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117;p22"/>
          <p:cNvPicPr/>
          <p:nvPr/>
        </p:nvPicPr>
        <p:blipFill>
          <a:blip r:embed="rId3"/>
          <a:srcRect l="7524" t="8764" r="15679" b="20370"/>
          <a:stretch/>
        </p:blipFill>
        <p:spPr>
          <a:xfrm rot="624600">
            <a:off x="1408680" y="1672560"/>
            <a:ext cx="5970240" cy="550944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119;p23"/>
          <p:cNvPicPr/>
          <p:nvPr/>
        </p:nvPicPr>
        <p:blipFill>
          <a:blip r:embed="rId3"/>
          <a:srcRect l="5173" t="9109" r="5173" b="11167"/>
          <a:stretch/>
        </p:blipFill>
        <p:spPr>
          <a:xfrm rot="7936800" flipH="1">
            <a:off x="-2223000" y="-1316880"/>
            <a:ext cx="4421520" cy="39315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20000" y="369000"/>
            <a:ext cx="7703640" cy="748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720000" y="1228680"/>
            <a:ext cx="7703640" cy="353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pic>
        <p:nvPicPr>
          <p:cNvPr id="56" name="Google Shape;20;p4"/>
          <p:cNvPicPr/>
          <p:nvPr/>
        </p:nvPicPr>
        <p:blipFill>
          <a:blip r:embed="rId3"/>
          <a:srcRect l="10768" t="5893" r="10039" b="16860"/>
          <a:stretch/>
        </p:blipFill>
        <p:spPr>
          <a:xfrm>
            <a:off x="7620120" y="-1945800"/>
            <a:ext cx="4072680" cy="397260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762440" y="3581280"/>
            <a:ext cx="4152600" cy="1333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60" name="Google Shape;27;p5"/>
          <p:cNvPicPr/>
          <p:nvPr/>
        </p:nvPicPr>
        <p:blipFill>
          <a:blip r:embed="rId3"/>
          <a:srcRect l="7745" r="10102" b="14505"/>
          <a:stretch/>
        </p:blipFill>
        <p:spPr>
          <a:xfrm flipH="1">
            <a:off x="4991400" y="-2104920"/>
            <a:ext cx="5041440" cy="524664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688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body"/>
          </p:nvPr>
        </p:nvSpPr>
        <p:spPr>
          <a:xfrm>
            <a:off x="1549440" y="1266120"/>
            <a:ext cx="7365600" cy="1794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67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688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339280" y="3677040"/>
            <a:ext cx="6575760" cy="79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pic>
        <p:nvPicPr>
          <p:cNvPr id="6" name="Google Shape;47;p11"/>
          <p:cNvPicPr/>
          <p:nvPr/>
        </p:nvPicPr>
        <p:blipFill>
          <a:blip r:embed="rId3"/>
          <a:stretch/>
        </p:blipFill>
        <p:spPr>
          <a:xfrm>
            <a:off x="-2318400" y="-876240"/>
            <a:ext cx="4890960" cy="48909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388160" y="219600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69" name="Google Shape;35;p8"/>
          <p:cNvPicPr/>
          <p:nvPr/>
        </p:nvPicPr>
        <p:blipFill>
          <a:blip r:embed="rId3"/>
          <a:srcRect l="8735" t="13760" r="9849" b="21413"/>
          <a:stretch/>
        </p:blipFill>
        <p:spPr>
          <a:xfrm rot="11000400">
            <a:off x="1662120" y="-2719440"/>
            <a:ext cx="5340600" cy="42519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71" name="Google Shape;40;p9"/>
          <p:cNvPicPr/>
          <p:nvPr/>
        </p:nvPicPr>
        <p:blipFill>
          <a:blip r:embed="rId3"/>
          <a:srcRect l="5173" t="9109" r="5173" b="11167"/>
          <a:stretch/>
        </p:blipFill>
        <p:spPr>
          <a:xfrm rot="20947200">
            <a:off x="6195960" y="2542680"/>
            <a:ext cx="4407840" cy="39196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73" name="PlaceHolder 2"/>
          <p:cNvSpPr>
            <a:spLocks noGrp="1"/>
          </p:cNvSpPr>
          <p:nvPr>
            <p:ph type="title"/>
          </p:nvPr>
        </p:nvSpPr>
        <p:spPr>
          <a:xfrm>
            <a:off x="228600" y="3921120"/>
            <a:ext cx="2257200" cy="8125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1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125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128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8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50;p13"/>
          <p:cNvPicPr/>
          <p:nvPr/>
        </p:nvPicPr>
        <p:blipFill>
          <a:blip r:embed="rId3"/>
          <a:srcRect l="5239" t="4095" b="6673"/>
          <a:stretch/>
        </p:blipFill>
        <p:spPr>
          <a:xfrm rot="410400">
            <a:off x="5213160" y="-1374480"/>
            <a:ext cx="5048640" cy="475416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98160" y="4172400"/>
            <a:ext cx="8135640" cy="74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" name="PlaceHolder 2"/>
          <p:cNvSpPr>
            <a:spLocks noGrp="1"/>
          </p:cNvSpPr>
          <p:nvPr>
            <p:ph type="title"/>
          </p:nvPr>
        </p:nvSpPr>
        <p:spPr>
          <a:xfrm>
            <a:off x="360360" y="2130480"/>
            <a:ext cx="790920" cy="538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title"/>
          </p:nvPr>
        </p:nvSpPr>
        <p:spPr>
          <a:xfrm>
            <a:off x="360360" y="859680"/>
            <a:ext cx="790920" cy="538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title"/>
          </p:nvPr>
        </p:nvSpPr>
        <p:spPr>
          <a:xfrm>
            <a:off x="361080" y="228600"/>
            <a:ext cx="789120" cy="538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title"/>
          </p:nvPr>
        </p:nvSpPr>
        <p:spPr>
          <a:xfrm>
            <a:off x="360360" y="1500480"/>
            <a:ext cx="790920" cy="538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3" name="PlaceHolder 6"/>
          <p:cNvSpPr>
            <a:spLocks noGrp="1"/>
          </p:cNvSpPr>
          <p:nvPr>
            <p:ph type="title"/>
          </p:nvPr>
        </p:nvSpPr>
        <p:spPr>
          <a:xfrm>
            <a:off x="360360" y="2760120"/>
            <a:ext cx="790920" cy="538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4" name="PlaceHolder 7"/>
          <p:cNvSpPr>
            <a:spLocks noGrp="1"/>
          </p:cNvSpPr>
          <p:nvPr>
            <p:ph type="title"/>
          </p:nvPr>
        </p:nvSpPr>
        <p:spPr>
          <a:xfrm>
            <a:off x="360360" y="3390120"/>
            <a:ext cx="790920" cy="538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20000" y="369000"/>
            <a:ext cx="8195040" cy="748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16" name="Google Shape;67;p14"/>
          <p:cNvPicPr/>
          <p:nvPr/>
        </p:nvPicPr>
        <p:blipFill>
          <a:blip r:embed="rId3"/>
          <a:stretch/>
        </p:blipFill>
        <p:spPr>
          <a:xfrm>
            <a:off x="-2216880" y="1130400"/>
            <a:ext cx="4890960" cy="4890960"/>
          </a:xfrm>
          <a:prstGeom prst="rect">
            <a:avLst/>
          </a:prstGeom>
          <a:ln w="0">
            <a:noFill/>
          </a:ln>
        </p:spPr>
      </p:pic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038480" y="228600"/>
            <a:ext cx="4723920" cy="2238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038480" y="2581560"/>
            <a:ext cx="4723920" cy="2333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360" y="0"/>
            <a:ext cx="391428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pic>
        <p:nvPicPr>
          <p:cNvPr id="21" name="Google Shape;72;p15"/>
          <p:cNvPicPr/>
          <p:nvPr/>
        </p:nvPicPr>
        <p:blipFill>
          <a:blip r:embed="rId3"/>
          <a:stretch/>
        </p:blipFill>
        <p:spPr>
          <a:xfrm rot="13841400">
            <a:off x="7791840" y="3881520"/>
            <a:ext cx="2545200" cy="254520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42680" y="930240"/>
            <a:ext cx="3277440" cy="106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23" name="Google Shape;75;p16"/>
          <p:cNvPicPr/>
          <p:nvPr/>
        </p:nvPicPr>
        <p:blipFill>
          <a:blip r:embed="rId3"/>
          <a:srcRect l="5529" t="9203" r="4420" b="12060"/>
          <a:stretch/>
        </p:blipFill>
        <p:spPr>
          <a:xfrm rot="4337400">
            <a:off x="5739840" y="3767400"/>
            <a:ext cx="4253040" cy="371880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688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25" name="Google Shape;78;p17"/>
          <p:cNvPicPr/>
          <p:nvPr/>
        </p:nvPicPr>
        <p:blipFill>
          <a:blip r:embed="rId3"/>
          <a:srcRect l="5239" t="4095" b="6673"/>
          <a:stretch/>
        </p:blipFill>
        <p:spPr>
          <a:xfrm rot="9847800">
            <a:off x="7184520" y="2922840"/>
            <a:ext cx="3799800" cy="357804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030920" y="369000"/>
            <a:ext cx="8136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5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2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title"/>
          </p:nvPr>
        </p:nvSpPr>
        <p:spPr>
          <a:xfrm>
            <a:off x="720000" y="2832840"/>
            <a:ext cx="813600" cy="571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25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2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title"/>
          </p:nvPr>
        </p:nvSpPr>
        <p:spPr>
          <a:xfrm>
            <a:off x="4030920" y="2832840"/>
            <a:ext cx="8136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500" b="1" strike="noStrike" spc="-1">
                <a:solidFill>
                  <a:schemeClr val="dk1"/>
                </a:solidFill>
                <a:latin typeface="Chakra Petch"/>
                <a:ea typeface="Chakra Petch"/>
              </a:rPr>
              <a:t>xx%</a:t>
            </a:r>
            <a:endParaRPr lang="fr-FR" sz="25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title"/>
          </p:nvPr>
        </p:nvSpPr>
        <p:spPr>
          <a:xfrm>
            <a:off x="720000" y="369000"/>
            <a:ext cx="3155040" cy="2081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30" name="Google Shape;87;p18"/>
          <p:cNvPicPr/>
          <p:nvPr/>
        </p:nvPicPr>
        <p:blipFill>
          <a:blip r:embed="rId3"/>
          <a:srcRect l="5173" t="9109" r="5173" b="11167"/>
          <a:stretch/>
        </p:blipFill>
        <p:spPr>
          <a:xfrm rot="16200000">
            <a:off x="7555320" y="473040"/>
            <a:ext cx="4407840" cy="39196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ebx-int.in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47840" y="123840"/>
            <a:ext cx="8248320" cy="1714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7500" b="1" strike="noStrike" spc="-1" dirty="0">
                <a:solidFill>
                  <a:schemeClr val="dk1"/>
                </a:solidFill>
                <a:latin typeface="Chakra Petch"/>
                <a:ea typeface="Chakra Petch"/>
              </a:rPr>
              <a:t>WebX-Int.in</a:t>
            </a:r>
            <a:endParaRPr lang="fr-FR" sz="75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447840" y="1628640"/>
            <a:ext cx="8248320" cy="466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algn="ctr"/>
            <a:r>
              <a:rPr lang="en-US" sz="1600" dirty="0"/>
              <a:t>Complete IT &amp; Digital Growth Solutions for Your Business</a:t>
            </a:r>
            <a:endParaRPr lang="en-US" sz="1600" b="0" strike="noStrike" spc="-1" dirty="0">
              <a:solidFill>
                <a:schemeClr val="dk1"/>
              </a:solidFill>
              <a:latin typeface="SUSE"/>
              <a:ea typeface="SUS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E1DCAD-CA5F-E561-280B-AB80536D65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4F6BB-6858-1B10-89AE-FE81B8ECE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2">
            <a:extLst>
              <a:ext uri="{FF2B5EF4-FFF2-40B4-BE49-F238E27FC236}">
                <a16:creationId xmlns:a16="http://schemas.microsoft.com/office/drawing/2014/main" id="{1A9EB502-8724-80FE-684E-BFE5215DE59C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2430846" y="1589458"/>
            <a:ext cx="5562360" cy="3285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✅ 7. Stay Ahead of Your Competitors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Your competitors are already online. Having a website means you stay in the game and look like a serious, modern business.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✅ 8. One-Time Investment, Long-Term Value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A website is a cost-effective digital asset that helps you with marketing, branding, and client communication — all in one place.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0453D9-7EAC-8E16-34FF-B611735107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  <p:sp>
        <p:nvSpPr>
          <p:cNvPr id="4" name="PlaceHolder 1">
            <a:extLst>
              <a:ext uri="{FF2B5EF4-FFF2-40B4-BE49-F238E27FC236}">
                <a16:creationId xmlns:a16="http://schemas.microsoft.com/office/drawing/2014/main" id="{2B9AA98F-5193-D6A9-A11B-12104EEAF163}"/>
              </a:ext>
            </a:extLst>
          </p:cNvPr>
          <p:cNvSpPr txBox="1">
            <a:spLocks/>
          </p:cNvSpPr>
          <p:nvPr/>
        </p:nvSpPr>
        <p:spPr>
          <a:xfrm>
            <a:off x="357514" y="511506"/>
            <a:ext cx="8191080" cy="75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200" b="1" dirty="0"/>
              <a:t>Why Your Business Needs a Website</a:t>
            </a:r>
            <a:endParaRPr lang="fr-FR" sz="3200" b="1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6907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038480" y="228600"/>
            <a:ext cx="4723920" cy="2238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200" dirty="0"/>
              <a:t>📈 </a:t>
            </a:r>
            <a:r>
              <a:rPr lang="en-US" sz="3200" b="1" dirty="0"/>
              <a:t>How Will It Help You (Client-Specific Benefits)?</a:t>
            </a:r>
            <a:endParaRPr lang="fr-FR" sz="32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102" name="Google Shape;169;p31"/>
          <p:cNvPicPr/>
          <p:nvPr/>
        </p:nvPicPr>
        <p:blipFill>
          <a:blip r:embed="rId2"/>
          <a:srcRect l="5778" t="1179" r="3527" b="9445"/>
          <a:stretch/>
        </p:blipFill>
        <p:spPr>
          <a:xfrm flipH="1">
            <a:off x="360" y="0"/>
            <a:ext cx="3914280" cy="5143320"/>
          </a:xfrm>
          <a:prstGeom prst="rect">
            <a:avLst/>
          </a:prstGeom>
          <a:ln w="0"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9AE6345-64A6-6002-2D61-79EDA06A8C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3969DE7E-EDBB-45A4-FD56-1B94C9F3F308}"/>
              </a:ext>
            </a:extLst>
          </p:cNvPr>
          <p:cNvSpPr>
            <a:spLocks noGrp="1" noChangeArrowheads="1"/>
          </p:cNvSpPr>
          <p:nvPr>
            <p:ph/>
          </p:nvPr>
        </p:nvSpPr>
        <p:spPr bwMode="auto">
          <a:xfrm>
            <a:off x="4088877" y="2676781"/>
            <a:ext cx="4623125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You will gain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online visibility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Build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trust with new clients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Receive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leads through Google, WhatsApp, and Ads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Share your website link anywhere: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                       Instagram, Email, LinkedIn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Get a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professional identity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— especially useful for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400" dirty="0">
                <a:latin typeface="Arial" panose="020B0604020202020204" pitchFamily="34" charset="0"/>
              </a:rPr>
              <a:t>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high-value deals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723960" y="371520"/>
            <a:ext cx="8191080" cy="75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🔚 In Short:</a:t>
            </a:r>
            <a:b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fr-FR" sz="36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755EF4-802F-4C61-6D32-2474294544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13EABC-EE93-6429-F04A-4526439AD01B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2569985" y="2083194"/>
            <a:ext cx="6345055" cy="1568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“A website is your digital office — visible to everyone, anytime, anywhere.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helps your business grow faster, look more professional, and earn more trust.”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33562" y="1743058"/>
            <a:ext cx="5067000" cy="1056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6000" b="1" strike="noStrike" spc="-1" dirty="0">
                <a:solidFill>
                  <a:schemeClr val="dk1"/>
                </a:solidFill>
                <a:latin typeface="Chakra Petch"/>
                <a:ea typeface="Chakra Petch"/>
              </a:rPr>
              <a:t>Thank you!</a:t>
            </a:r>
            <a:endParaRPr lang="fr-FR" sz="6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44910" y="2821555"/>
            <a:ext cx="4086000" cy="43855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600" dirty="0"/>
              <a:t>📞 </a:t>
            </a:r>
            <a:r>
              <a:rPr lang="en-IN" sz="1600" b="1" dirty="0"/>
              <a:t>Let’s Connect</a:t>
            </a:r>
            <a:endParaRPr lang="en-US" sz="16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107" name="Google Shape;270;p41"/>
          <p:cNvGrpSpPr/>
          <p:nvPr/>
        </p:nvGrpSpPr>
        <p:grpSpPr>
          <a:xfrm>
            <a:off x="6778080" y="3391200"/>
            <a:ext cx="275760" cy="275760"/>
            <a:chOff x="6778080" y="3391200"/>
            <a:chExt cx="275760" cy="275760"/>
          </a:xfrm>
        </p:grpSpPr>
        <p:sp>
          <p:nvSpPr>
            <p:cNvPr id="108" name="Google Shape;271;p41"/>
            <p:cNvSpPr/>
            <p:nvPr/>
          </p:nvSpPr>
          <p:spPr>
            <a:xfrm>
              <a:off x="6778080" y="3391200"/>
              <a:ext cx="275760" cy="275760"/>
            </a:xfrm>
            <a:custGeom>
              <a:avLst/>
              <a:gdLst>
                <a:gd name="textAreaLeft" fmla="*/ 0 w 275760"/>
                <a:gd name="textAreaRight" fmla="*/ 276120 w 275760"/>
                <a:gd name="textAreaTop" fmla="*/ 0 h 275760"/>
                <a:gd name="textAreaBottom" fmla="*/ 276120 h 275760"/>
              </a:gdLst>
              <a:ahLst/>
              <a:cxnLst/>
              <a:rect l="textAreaLeft" t="textAreaTop" r="textAreaRight" b="textAreaBottom"/>
              <a:pathLst>
                <a:path w="6764" h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09" name="Google Shape;272;p41"/>
            <p:cNvSpPr/>
            <p:nvPr/>
          </p:nvSpPr>
          <p:spPr>
            <a:xfrm>
              <a:off x="6842160" y="3456720"/>
              <a:ext cx="146880" cy="144000"/>
            </a:xfrm>
            <a:custGeom>
              <a:avLst/>
              <a:gdLst>
                <a:gd name="textAreaLeft" fmla="*/ 0 w 146880"/>
                <a:gd name="textAreaRight" fmla="*/ 147240 w 146880"/>
                <a:gd name="textAreaTop" fmla="*/ 0 h 144000"/>
                <a:gd name="textAreaBottom" fmla="*/ 144360 h 144000"/>
              </a:gdLst>
              <a:ahLst/>
              <a:cxnLst/>
              <a:rect l="textAreaLeft" t="textAreaTop" r="textAreaRight" b="textAreaBottom"/>
              <a:pathLst>
                <a:path w="3607" h="3542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72000" bIns="7200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10" name="Google Shape;273;p41"/>
            <p:cNvSpPr/>
            <p:nvPr/>
          </p:nvSpPr>
          <p:spPr>
            <a:xfrm>
              <a:off x="6971760" y="3426480"/>
              <a:ext cx="37440" cy="37080"/>
            </a:xfrm>
            <a:custGeom>
              <a:avLst/>
              <a:gdLst>
                <a:gd name="textAreaLeft" fmla="*/ 0 w 37440"/>
                <a:gd name="textAreaRight" fmla="*/ 37800 w 37440"/>
                <a:gd name="textAreaTop" fmla="*/ 0 h 37080"/>
                <a:gd name="textAreaBottom" fmla="*/ 37440 h 37080"/>
              </a:gdLst>
              <a:ahLst/>
              <a:cxnLst/>
              <a:rect l="textAreaLeft" t="textAreaTop" r="textAreaRight" b="textAreaBottom"/>
              <a:pathLst>
                <a:path w="929" h="918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8720" bIns="1872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grpSp>
        <p:nvGrpSpPr>
          <p:cNvPr id="111" name="Google Shape;274;p41"/>
          <p:cNvGrpSpPr/>
          <p:nvPr/>
        </p:nvGrpSpPr>
        <p:grpSpPr>
          <a:xfrm>
            <a:off x="7653960" y="3409920"/>
            <a:ext cx="266400" cy="237960"/>
            <a:chOff x="7653960" y="3409920"/>
            <a:chExt cx="266400" cy="237960"/>
          </a:xfrm>
        </p:grpSpPr>
        <p:sp>
          <p:nvSpPr>
            <p:cNvPr id="112" name="Google Shape;275;p41"/>
            <p:cNvSpPr/>
            <p:nvPr/>
          </p:nvSpPr>
          <p:spPr>
            <a:xfrm>
              <a:off x="7663320" y="3493800"/>
              <a:ext cx="60840" cy="154080"/>
            </a:xfrm>
            <a:custGeom>
              <a:avLst/>
              <a:gdLst>
                <a:gd name="textAreaLeft" fmla="*/ 0 w 60840"/>
                <a:gd name="textAreaRight" fmla="*/ 61200 w 60840"/>
                <a:gd name="textAreaTop" fmla="*/ 0 h 154080"/>
                <a:gd name="textAreaBottom" fmla="*/ 154440 h 154080"/>
              </a:gdLst>
              <a:ahLst/>
              <a:cxnLst/>
              <a:rect l="textAreaLeft" t="textAreaTop" r="textAreaRight" b="textAreaBottom"/>
              <a:pathLst>
                <a:path w="1502" h="3787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77040" bIns="770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13" name="Google Shape;276;p41"/>
            <p:cNvSpPr/>
            <p:nvPr/>
          </p:nvSpPr>
          <p:spPr>
            <a:xfrm>
              <a:off x="7653960" y="3409920"/>
              <a:ext cx="70200" cy="70200"/>
            </a:xfrm>
            <a:custGeom>
              <a:avLst/>
              <a:gdLst>
                <a:gd name="textAreaLeft" fmla="*/ 0 w 70200"/>
                <a:gd name="textAreaRight" fmla="*/ 70560 w 70200"/>
                <a:gd name="textAreaTop" fmla="*/ 0 h 70200"/>
                <a:gd name="textAreaBottom" fmla="*/ 70560 h 70200"/>
              </a:gdLst>
              <a:ahLst/>
              <a:cxnLst/>
              <a:rect l="textAreaLeft" t="textAreaTop" r="textAreaRight" b="textAreaBottom"/>
              <a:pathLst>
                <a:path w="1728" h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5280" bIns="3528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14" name="Google Shape;277;p41"/>
            <p:cNvSpPr/>
            <p:nvPr/>
          </p:nvSpPr>
          <p:spPr>
            <a:xfrm>
              <a:off x="7756560" y="3493800"/>
              <a:ext cx="163800" cy="154080"/>
            </a:xfrm>
            <a:custGeom>
              <a:avLst/>
              <a:gdLst>
                <a:gd name="textAreaLeft" fmla="*/ 0 w 163800"/>
                <a:gd name="textAreaRight" fmla="*/ 164160 w 163800"/>
                <a:gd name="textAreaTop" fmla="*/ 0 h 154080"/>
                <a:gd name="textAreaBottom" fmla="*/ 154440 h 154080"/>
              </a:gdLst>
              <a:ahLst/>
              <a:cxnLst/>
              <a:rect l="textAreaLeft" t="textAreaTop" r="textAreaRight" b="textAreaBottom"/>
              <a:pathLst>
                <a:path w="4026" h="3787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77040" bIns="770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sp>
        <p:nvSpPr>
          <p:cNvPr id="115" name="Google Shape;278;p41"/>
          <p:cNvSpPr/>
          <p:nvPr/>
        </p:nvSpPr>
        <p:spPr>
          <a:xfrm>
            <a:off x="4381560" y="4334040"/>
            <a:ext cx="4457520" cy="418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chemeClr val="dk1"/>
                </a:solidFill>
                <a:latin typeface="Arial"/>
              </a:rPr>
              <a:t>+00 000 000 000</a:t>
            </a:r>
            <a:endParaRPr lang="en-US" sz="12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116" name="Google Shape;279;p41"/>
          <p:cNvSpPr/>
          <p:nvPr/>
        </p:nvSpPr>
        <p:spPr>
          <a:xfrm>
            <a:off x="8521200" y="3391920"/>
            <a:ext cx="268200" cy="273960"/>
          </a:xfrm>
          <a:custGeom>
            <a:avLst/>
            <a:gdLst>
              <a:gd name="textAreaLeft" fmla="*/ 0 w 268200"/>
              <a:gd name="textAreaRight" fmla="*/ 268560 w 268200"/>
              <a:gd name="textAreaTop" fmla="*/ 0 h 273960"/>
              <a:gd name="textAreaBottom" fmla="*/ 274320 h 273960"/>
            </a:gdLst>
            <a:ahLst/>
            <a:cxnLst/>
            <a:rect l="textAreaLeft" t="textAreaTop" r="textAreaRight" b="textAreaBottom"/>
            <a:pathLst>
              <a:path w="6712561" h="6860069">
                <a:moveTo>
                  <a:pt x="3994869" y="2904749"/>
                </a:moveTo>
                <a:lnTo>
                  <a:pt x="6493788" y="0"/>
                </a:lnTo>
                <a:lnTo>
                  <a:pt x="5901628" y="0"/>
                </a:lnTo>
                <a:lnTo>
                  <a:pt x="3731848" y="2522189"/>
                </a:lnTo>
                <a:lnTo>
                  <a:pt x="1998833" y="0"/>
                </a:lnTo>
                <a:lnTo>
                  <a:pt x="0" y="0"/>
                </a:lnTo>
                <a:lnTo>
                  <a:pt x="2620640" y="3813966"/>
                </a:lnTo>
                <a:lnTo>
                  <a:pt x="0" y="6860070"/>
                </a:lnTo>
                <a:lnTo>
                  <a:pt x="592216" y="6860070"/>
                </a:lnTo>
                <a:lnTo>
                  <a:pt x="2883548" y="4196581"/>
                </a:lnTo>
                <a:lnTo>
                  <a:pt x="4713728" y="6860070"/>
                </a:lnTo>
                <a:lnTo>
                  <a:pt x="6712561" y="6860070"/>
                </a:lnTo>
                <a:lnTo>
                  <a:pt x="3994757" y="2904749"/>
                </a:lnTo>
                <a:lnTo>
                  <a:pt x="3994925" y="2904749"/>
                </a:lnTo>
                <a:close/>
                <a:moveTo>
                  <a:pt x="3183768" y="3847528"/>
                </a:moveTo>
                <a:lnTo>
                  <a:pt x="2918230" y="3467765"/>
                </a:lnTo>
                <a:lnTo>
                  <a:pt x="805563" y="445770"/>
                </a:lnTo>
                <a:lnTo>
                  <a:pt x="1715115" y="445770"/>
                </a:lnTo>
                <a:lnTo>
                  <a:pt x="3420106" y="2884611"/>
                </a:lnTo>
                <a:lnTo>
                  <a:pt x="3685644" y="3264375"/>
                </a:lnTo>
                <a:lnTo>
                  <a:pt x="5901907" y="6434494"/>
                </a:lnTo>
                <a:lnTo>
                  <a:pt x="4992356" y="6434494"/>
                </a:lnTo>
                <a:lnTo>
                  <a:pt x="3183824" y="3847640"/>
                </a:lnTo>
                <a:lnTo>
                  <a:pt x="3183824" y="3847472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F80736-B31C-C5E9-F917-292F1959F8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854" y="2237678"/>
            <a:ext cx="4152584" cy="29058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81D12C-5FAF-9C99-9A17-28797996C38B}"/>
              </a:ext>
            </a:extLst>
          </p:cNvPr>
          <p:cNvSpPr txBox="1"/>
          <p:nvPr/>
        </p:nvSpPr>
        <p:spPr>
          <a:xfrm>
            <a:off x="605532" y="3195017"/>
            <a:ext cx="46203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Want to grow your business online with the right team?</a:t>
            </a:r>
            <a:br>
              <a:rPr lang="en-US" sz="1400" dirty="0"/>
            </a:br>
            <a:r>
              <a:rPr lang="en-US" sz="1400" dirty="0"/>
              <a:t>Get in touch with us today.</a:t>
            </a:r>
            <a:endParaRPr lang="en-IN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1D6941-A074-B722-6034-33DCDA0DB56A}"/>
              </a:ext>
            </a:extLst>
          </p:cNvPr>
          <p:cNvSpPr txBox="1"/>
          <p:nvPr/>
        </p:nvSpPr>
        <p:spPr>
          <a:xfrm>
            <a:off x="304920" y="3939041"/>
            <a:ext cx="46203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📧 Email: webxintin@email.com</a:t>
            </a:r>
            <a:br>
              <a:rPr lang="en-US" sz="1600" dirty="0"/>
            </a:br>
            <a:r>
              <a:rPr lang="en-US" sz="1600" dirty="0"/>
              <a:t>🌐 Website: </a:t>
            </a:r>
            <a:r>
              <a:rPr lang="en-US" sz="1600" dirty="0">
                <a:hlinkClick r:id="rId3"/>
              </a:rPr>
              <a:t>https://webx-int.in</a:t>
            </a:r>
            <a:br>
              <a:rPr lang="en-US" sz="1600" dirty="0"/>
            </a:br>
            <a:r>
              <a:rPr lang="en-US" sz="1600" dirty="0"/>
              <a:t>📱 WhatsApp / Call:+91 8780430932</a:t>
            </a:r>
            <a:endParaRPr lang="en-IN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723960" y="371520"/>
            <a:ext cx="8191080" cy="75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4000" b="1" dirty="0"/>
              <a:t>About Us – Who We Are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3352680" y="1628640"/>
            <a:ext cx="5562360" cy="3285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1" dirty="0"/>
              <a:t>WebX-Int.in</a:t>
            </a:r>
            <a:r>
              <a:rPr lang="en-US" sz="1400" dirty="0"/>
              <a:t> is an emerging IT brand delivering </a:t>
            </a:r>
            <a:r>
              <a:rPr lang="en-US" sz="1400" b="1" dirty="0"/>
              <a:t>smart digital solutions</a:t>
            </a:r>
            <a:r>
              <a:rPr lang="en-US" sz="1400" dirty="0"/>
              <a:t> to help startups, small businesses, and enterprises </a:t>
            </a:r>
            <a:r>
              <a:rPr lang="en-US" sz="1400" b="1" dirty="0"/>
              <a:t>grow faster online</a:t>
            </a:r>
            <a:r>
              <a:rPr lang="en-US" sz="1400" dirty="0"/>
              <a:t>.</a:t>
            </a:r>
            <a:br>
              <a:rPr lang="en-US" sz="1400" dirty="0"/>
            </a:br>
            <a:r>
              <a:rPr lang="en-US" sz="1400" dirty="0"/>
              <a:t>From </a:t>
            </a:r>
            <a:r>
              <a:rPr lang="en-US" sz="1400" b="1" dirty="0"/>
              <a:t>designing websites</a:t>
            </a:r>
            <a:r>
              <a:rPr lang="en-US" sz="1400" dirty="0"/>
              <a:t> to </a:t>
            </a:r>
            <a:r>
              <a:rPr lang="en-US" sz="1400" b="1" dirty="0"/>
              <a:t>ranking them on Google</a:t>
            </a:r>
            <a:r>
              <a:rPr lang="en-US" sz="1400" dirty="0"/>
              <a:t>, we provide complete services to take your business to the next level.</a:t>
            </a:r>
            <a:endParaRPr lang="en-US" sz="14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B74456-48DD-822D-4113-FF0A5CCDDD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335846" y="607276"/>
            <a:ext cx="4723920" cy="101290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IN" sz="3600" b="1" dirty="0"/>
              <a:t>Our Core  Services</a:t>
            </a:r>
            <a:endParaRPr lang="fr-FR" sz="35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4419720" y="1724258"/>
            <a:ext cx="4723920" cy="2333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0" indent="0">
              <a:buNone/>
            </a:pPr>
            <a:r>
              <a:rPr lang="en-IN" sz="1400" dirty="0"/>
              <a:t>Website Design &amp; Development</a:t>
            </a:r>
            <a:br>
              <a:rPr lang="en-IN" sz="1400" dirty="0"/>
            </a:br>
            <a:r>
              <a:rPr lang="en-IN" sz="1400" dirty="0"/>
              <a:t>Mobile App Development</a:t>
            </a:r>
            <a:br>
              <a:rPr lang="en-IN" sz="1400" dirty="0"/>
            </a:br>
            <a:r>
              <a:rPr lang="en-IN" sz="1400" dirty="0"/>
              <a:t>Digital Marketing</a:t>
            </a:r>
            <a:br>
              <a:rPr lang="en-IN" sz="1400" dirty="0"/>
            </a:br>
            <a:r>
              <a:rPr lang="en-IN" sz="1400" dirty="0"/>
              <a:t>E-commerce Solutions</a:t>
            </a:r>
            <a:br>
              <a:rPr lang="en-IN" sz="1400" dirty="0"/>
            </a:br>
            <a:r>
              <a:rPr lang="en-IN" sz="1400" dirty="0"/>
              <a:t>Branding &amp; Creative Design</a:t>
            </a:r>
            <a:br>
              <a:rPr lang="en-IN" sz="1400" dirty="0"/>
            </a:br>
            <a:r>
              <a:rPr lang="en-IN" sz="1400" dirty="0"/>
              <a:t>Custom Software Solutions</a:t>
            </a:r>
            <a:endParaRPr lang="en-US" sz="1400" dirty="0"/>
          </a:p>
        </p:txBody>
      </p:sp>
      <p:pic>
        <p:nvPicPr>
          <p:cNvPr id="88" name="Google Shape;169;p31"/>
          <p:cNvPicPr/>
          <p:nvPr/>
        </p:nvPicPr>
        <p:blipFill>
          <a:blip r:embed="rId2"/>
          <a:srcRect l="5778" t="1179" r="3527" b="9445"/>
          <a:stretch/>
        </p:blipFill>
        <p:spPr>
          <a:xfrm flipH="1">
            <a:off x="360" y="0"/>
            <a:ext cx="3914280" cy="5143320"/>
          </a:xfrm>
          <a:prstGeom prst="rect">
            <a:avLst/>
          </a:prstGeom>
          <a:ln w="0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2797C7-4F8B-DB49-5BA7-9763C2F84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374555" y="274876"/>
            <a:ext cx="8191080" cy="75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IN" sz="4000" b="1" dirty="0"/>
              <a:t>Services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3486495" y="148496"/>
            <a:ext cx="5501388" cy="335318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numCol="1" anchor="t">
            <a:noAutofit/>
          </a:bodyPr>
          <a:lstStyle/>
          <a:p>
            <a:pPr marL="0" indent="0">
              <a:buNone/>
            </a:pPr>
            <a:endParaRPr lang="en-IN" sz="1000" b="1" dirty="0"/>
          </a:p>
          <a:p>
            <a:r>
              <a:rPr lang="en-IN" sz="1000" b="1" dirty="0"/>
              <a:t>Website Design &amp; Development</a:t>
            </a:r>
            <a:endParaRPr lang="en-IN" sz="1000" dirty="0"/>
          </a:p>
          <a:p>
            <a:pPr lvl="1"/>
            <a:r>
              <a:rPr lang="en-IN" sz="1000" dirty="0"/>
              <a:t>Static / Dynamic / WordPress / Custom Code</a:t>
            </a:r>
          </a:p>
          <a:p>
            <a:pPr lvl="1"/>
            <a:r>
              <a:rPr lang="en-IN" sz="1000" dirty="0"/>
              <a:t>Mobile Responsive &amp; SEO-Friendly</a:t>
            </a:r>
          </a:p>
          <a:p>
            <a:pPr lvl="1"/>
            <a:r>
              <a:rPr lang="en-IN" sz="1000" dirty="0"/>
              <a:t>Fast Loading &amp; Secure Hosting</a:t>
            </a:r>
          </a:p>
          <a:p>
            <a:r>
              <a:rPr lang="en-IN" sz="1000" b="1" dirty="0"/>
              <a:t>Mobile App Development</a:t>
            </a:r>
            <a:endParaRPr lang="en-IN" sz="1000" dirty="0"/>
          </a:p>
          <a:p>
            <a:pPr lvl="1"/>
            <a:r>
              <a:rPr lang="en-IN" sz="1000" dirty="0"/>
              <a:t>Android / iOS / Hybrid Apps</a:t>
            </a:r>
          </a:p>
          <a:p>
            <a:pPr lvl="1"/>
            <a:r>
              <a:rPr lang="en-IN" sz="1000" dirty="0"/>
              <a:t>UI/UX Design, Full Stack Integration</a:t>
            </a:r>
          </a:p>
          <a:p>
            <a:r>
              <a:rPr lang="en-IN" sz="1000" b="1" dirty="0"/>
              <a:t>Digital Marketing</a:t>
            </a:r>
            <a:endParaRPr lang="en-IN" sz="1000" dirty="0"/>
          </a:p>
          <a:p>
            <a:pPr lvl="1"/>
            <a:r>
              <a:rPr lang="en-IN" sz="1000" dirty="0"/>
              <a:t>SEO (Search Engine Optimization)</a:t>
            </a:r>
          </a:p>
          <a:p>
            <a:pPr lvl="1"/>
            <a:r>
              <a:rPr lang="en-IN" sz="1000" dirty="0"/>
              <a:t>Google Ads &amp; PPC Campaigns</a:t>
            </a:r>
          </a:p>
          <a:p>
            <a:pPr lvl="1"/>
            <a:r>
              <a:rPr lang="en-IN" sz="1000" dirty="0"/>
              <a:t>Social Media Marketing (Instagram, Facebook, LinkedIn)</a:t>
            </a:r>
          </a:p>
          <a:p>
            <a:r>
              <a:rPr lang="en-IN" sz="1000" b="1" dirty="0"/>
              <a:t>E-commerce Solutions</a:t>
            </a:r>
            <a:endParaRPr lang="en-IN" sz="1000" dirty="0"/>
          </a:p>
          <a:p>
            <a:pPr lvl="1"/>
            <a:r>
              <a:rPr lang="en-IN" sz="1000" dirty="0"/>
              <a:t>Shopify / WooCommerce / Custom Platforms</a:t>
            </a:r>
          </a:p>
          <a:p>
            <a:pPr lvl="1"/>
            <a:r>
              <a:rPr lang="en-IN" sz="1000" dirty="0"/>
              <a:t>Payment Gateway Integration</a:t>
            </a:r>
          </a:p>
          <a:p>
            <a:pPr lvl="1"/>
            <a:r>
              <a:rPr lang="en-IN" sz="1000" dirty="0"/>
              <a:t>Product Management</a:t>
            </a:r>
          </a:p>
          <a:p>
            <a:r>
              <a:rPr lang="en-IN" sz="1000" b="1" dirty="0"/>
              <a:t>Branding &amp; Creative Design</a:t>
            </a:r>
            <a:endParaRPr lang="en-IN" sz="1000" dirty="0"/>
          </a:p>
          <a:p>
            <a:pPr lvl="1"/>
            <a:r>
              <a:rPr lang="en-IN" sz="1000" dirty="0"/>
              <a:t>Logo, Banner, Brochure, Video Ads</a:t>
            </a:r>
          </a:p>
          <a:p>
            <a:pPr lvl="1"/>
            <a:r>
              <a:rPr lang="en-IN" sz="1000" dirty="0"/>
              <a:t>Corporate Identity Design</a:t>
            </a:r>
          </a:p>
          <a:p>
            <a:r>
              <a:rPr lang="en-IN" sz="1000" b="1" dirty="0"/>
              <a:t>Custom Software Solutions</a:t>
            </a:r>
            <a:endParaRPr lang="en-IN" sz="1000" dirty="0"/>
          </a:p>
          <a:p>
            <a:pPr lvl="1"/>
            <a:r>
              <a:rPr lang="en-IN" sz="1000" dirty="0"/>
              <a:t>ERP, CRM, LMS, and More (Tailor-made for your business)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56C0F0-0496-A0DB-E314-CD1B59D912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25531" y="212989"/>
            <a:ext cx="7661757" cy="95175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200" b="1" dirty="0"/>
              <a:t>How We Rank Websites on Google </a:t>
            </a:r>
            <a:br>
              <a:rPr lang="en-US" sz="3200" b="1" dirty="0"/>
            </a:br>
            <a:r>
              <a:rPr lang="en-US" sz="3200" b="1" dirty="0"/>
              <a:t>(SEO Strategy)</a:t>
            </a:r>
            <a:endParaRPr lang="fr-FR" sz="32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809549-124D-165E-456D-6F27A92BDC76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2928959" y="1374237"/>
            <a:ext cx="5195653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Website Audit &amp; Fixing Errors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Speed, Mobile Compatibility, Code Optimization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Keyword Research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What people are searching related to your business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Content Optimization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Blogs, Service Pages, Meta Tags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Backlink Building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High-Quality External Links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Google My Business Optimization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For Local Leads &amp; Map Visibility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Monthly Reporting &amp; Ranking Check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Regular Updates to Show Progress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✅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Within 3–6 months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your website can start ranking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Page 1 of Google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our proven SEO strategy.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E21EA7-24AA-AEA2-3E7F-E5075C5E87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2"/>
          <p:cNvSpPr>
            <a:spLocks noGrp="1"/>
          </p:cNvSpPr>
          <p:nvPr>
            <p:ph type="title"/>
          </p:nvPr>
        </p:nvSpPr>
        <p:spPr>
          <a:xfrm>
            <a:off x="555703" y="386890"/>
            <a:ext cx="6876623" cy="80978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600" b="1" dirty="0"/>
              <a:t>Types of Projects We Handle</a:t>
            </a:r>
            <a:endParaRPr lang="fr-FR" sz="3600" b="1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931603-FCFC-BB46-372A-E699ECC9CC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05108" y="1196672"/>
            <a:ext cx="5351850" cy="2949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Business Websites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Portfolio Websites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Online Stores (E-commerce)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Appointment Booking Systems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Education Portals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Real Estate / Travel / Medical / Finance Websites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Custom Apps &amp; Dashboards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FB1AE7-20ED-9F1B-7934-9598706C26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23960" y="511506"/>
            <a:ext cx="8191080" cy="75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IN" sz="4000" b="1" dirty="0"/>
              <a:t>Why Choose WebX-Int.in?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5C7DC-E706-FF01-1B2D-8A32FE4CEF40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2723986" y="2021832"/>
            <a:ext cx="470834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100% Transparent Process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Dedicated Project Manager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Affordable Pricing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24/7 Support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Focus on Results &amp; ROI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Clients from India, UAE, UK, and more...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D04F0C-6E41-BF76-E903-824438414B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357514" y="511506"/>
            <a:ext cx="8191080" cy="75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600" b="1" dirty="0"/>
              <a:t>Why Your Business Needs a Website</a:t>
            </a:r>
            <a:endParaRPr lang="fr-FR" sz="3600" b="1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subTitle"/>
          </p:nvPr>
        </p:nvSpPr>
        <p:spPr>
          <a:xfrm>
            <a:off x="2601950" y="1182029"/>
            <a:ext cx="6313089" cy="396147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✅ 1. Professional Online Identity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Your website acts as your digital identity, helping people find your business online — 24/7, even when your office is closed.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✅ 2. Builds Customer Trust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A clean, professional website builds credibility.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It gives a great first impression and shows you are serious about your business.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✅ 3. Always Available (24/7)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A website works for you day and night.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Even when you're not available, customers can check your services, portfolio, and contact you.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12CB37-4DE7-F9C5-22AC-016EBDC0CC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C0C6C-FE56-7279-C9C4-4EF7238F5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2">
            <a:extLst>
              <a:ext uri="{FF2B5EF4-FFF2-40B4-BE49-F238E27FC236}">
                <a16:creationId xmlns:a16="http://schemas.microsoft.com/office/drawing/2014/main" id="{4CC61914-1773-D63D-9C26-1FBFB93E600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2393675" y="1036209"/>
            <a:ext cx="5562360" cy="425597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✅ 4. Google Ranking &amp; Free Traffic (SEO)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With SEO, your website can appear on Google’s first page.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This brings in free, organic leads — reducing your marketing costs.</a:t>
            </a:r>
            <a:b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</a:br>
            <a:endParaRPr lang="en-US" sz="1400" b="0" strike="noStrike" spc="-1" dirty="0">
              <a:solidFill>
                <a:srgbClr val="000000"/>
              </a:solidFill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✅ 5. Mobile-Friendly Reach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More than 90% of people use phones to search online.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A responsive website helps you connect with mobile users easily.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000000"/>
              </a:solidFill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✅ 6. Lead Generation &amp; Enquiry Capture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With contact forms, WhatsApp buttons, and click-to-call —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0000"/>
                </a:solidFill>
                <a:latin typeface="OpenSymbol"/>
              </a:rPr>
              <a:t>you can get direct enquiries and leads from visitors.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8E420F-D201-1C9D-D0B8-06FFFD89C1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326" y="-344331"/>
            <a:ext cx="1711674" cy="1711674"/>
          </a:xfrm>
          <a:prstGeom prst="rect">
            <a:avLst/>
          </a:prstGeom>
        </p:spPr>
      </p:pic>
      <p:sp>
        <p:nvSpPr>
          <p:cNvPr id="7" name="PlaceHolder 1">
            <a:extLst>
              <a:ext uri="{FF2B5EF4-FFF2-40B4-BE49-F238E27FC236}">
                <a16:creationId xmlns:a16="http://schemas.microsoft.com/office/drawing/2014/main" id="{5DAB1F3C-4A40-338E-D5F9-3089DD223AB0}"/>
              </a:ext>
            </a:extLst>
          </p:cNvPr>
          <p:cNvSpPr txBox="1">
            <a:spLocks/>
          </p:cNvSpPr>
          <p:nvPr/>
        </p:nvSpPr>
        <p:spPr>
          <a:xfrm>
            <a:off x="357514" y="511506"/>
            <a:ext cx="8191080" cy="75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200" b="1" dirty="0"/>
              <a:t>Why Your Business Needs a Website</a:t>
            </a:r>
            <a:endParaRPr lang="fr-FR" sz="3200" b="1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8839482"/>
      </p:ext>
    </p:extLst>
  </p:cSld>
  <p:clrMapOvr>
    <a:masterClrMapping/>
  </p:clrMapOvr>
</p:sld>
</file>

<file path=ppt/theme/theme1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AI Tools by Slidesgo">
  <a:themeElements>
    <a:clrScheme name="Simple Light">
      <a:dk1>
        <a:srgbClr val="1C1917"/>
      </a:dk1>
      <a:lt1>
        <a:srgbClr val="FFFFFF"/>
      </a:lt1>
      <a:dk2>
        <a:srgbClr val="FCD115"/>
      </a:dk2>
      <a:lt2>
        <a:srgbClr val="EB6C11"/>
      </a:lt2>
      <a:accent1>
        <a:srgbClr val="F024D7"/>
      </a:accent1>
      <a:accent2>
        <a:srgbClr val="9111BD"/>
      </a:accent2>
      <a:accent3>
        <a:srgbClr val="67FAFA"/>
      </a:accent3>
      <a:accent4>
        <a:srgbClr val="FFFFFF"/>
      </a:accent4>
      <a:accent5>
        <a:srgbClr val="FFFFFF"/>
      </a:accent5>
      <a:accent6>
        <a:srgbClr val="FFFFFF"/>
      </a:accent6>
      <a:hlink>
        <a:srgbClr val="1C191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</TotalTime>
  <Words>799</Words>
  <Application>Microsoft Office PowerPoint</Application>
  <PresentationFormat>On-screen Show (16:9)</PresentationFormat>
  <Paragraphs>98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25</vt:i4>
      </vt:variant>
      <vt:variant>
        <vt:lpstr>Slide Titles</vt:lpstr>
      </vt:variant>
      <vt:variant>
        <vt:i4>13</vt:i4>
      </vt:variant>
    </vt:vector>
  </HeadingPairs>
  <TitlesOfParts>
    <vt:vector size="45" baseType="lpstr">
      <vt:lpstr>Arial</vt:lpstr>
      <vt:lpstr>Calibri</vt:lpstr>
      <vt:lpstr>Chakra Petch</vt:lpstr>
      <vt:lpstr>OpenSymbol</vt:lpstr>
      <vt:lpstr>SUSE</vt:lpstr>
      <vt:lpstr>Symbol</vt:lpstr>
      <vt:lpstr>Wingdings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AI Tools by Slidesgo</vt:lpstr>
      <vt:lpstr>Slidesgo Final Pages</vt:lpstr>
      <vt:lpstr>Slidesgo Final Pages</vt:lpstr>
      <vt:lpstr>Slidesgo Final Pages</vt:lpstr>
      <vt:lpstr>WebX-Int.in</vt:lpstr>
      <vt:lpstr>About Us – Who We Are</vt:lpstr>
      <vt:lpstr>Our Core  Services</vt:lpstr>
      <vt:lpstr>Services</vt:lpstr>
      <vt:lpstr>How We Rank Websites on Google  (SEO Strategy)</vt:lpstr>
      <vt:lpstr>Types of Projects We Handle</vt:lpstr>
      <vt:lpstr>Why Choose WebX-Int.in?</vt:lpstr>
      <vt:lpstr>Why Your Business Needs a Website</vt:lpstr>
      <vt:lpstr>PowerPoint Presentation</vt:lpstr>
      <vt:lpstr>PowerPoint Presentation</vt:lpstr>
      <vt:lpstr>📈 How Will It Help You (Client-Specific Benefits)?</vt:lpstr>
      <vt:lpstr>🔚 In Short: </vt:lpstr>
      <vt:lpstr>Thank you!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parth</dc:creator>
  <cp:lastModifiedBy>parth damor</cp:lastModifiedBy>
  <cp:revision>2</cp:revision>
  <dcterms:modified xsi:type="dcterms:W3CDTF">2025-06-27T12:17:48Z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2025-06-27T11:11:28Z</dcterms:created>
  <dc:creator>Unknown Creator</dc:creator>
  <dc:description/>
  <dc:language>en-US</dc:language>
  <cp:lastModifiedBy>Unknown Creator</cp:lastModifiedBy>
  <dcterms:modified xsi:type="dcterms:W3CDTF">2025-06-27T11:11:28Z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